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1"/>
  </p:notesMasterIdLst>
  <p:sldIdLst>
    <p:sldId id="256" r:id="rId2"/>
    <p:sldId id="257" r:id="rId3"/>
    <p:sldId id="303" r:id="rId4"/>
    <p:sldId id="258" r:id="rId5"/>
    <p:sldId id="259" r:id="rId6"/>
    <p:sldId id="260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300" r:id="rId37"/>
    <p:sldId id="293" r:id="rId38"/>
    <p:sldId id="298" r:id="rId39"/>
    <p:sldId id="295" r:id="rId40"/>
    <p:sldId id="301" r:id="rId41"/>
    <p:sldId id="296" r:id="rId42"/>
    <p:sldId id="302" r:id="rId43"/>
    <p:sldId id="304" r:id="rId44"/>
    <p:sldId id="297" r:id="rId45"/>
    <p:sldId id="291" r:id="rId46"/>
    <p:sldId id="305" r:id="rId47"/>
    <p:sldId id="292" r:id="rId48"/>
    <p:sldId id="307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92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29/4/21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lab.cs.ucla.edu/wiki/files/shannon1949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amm/Basic-Image-Encryptor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biography.com/scientist/alan-tu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kitties.co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ilippo.io/the-ecb-penguin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nicode.org/emoji/charts/full-emoji-list.html#1f60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Substitution cipher using multiple substitution alphabets</a:t>
            </a:r>
          </a:p>
          <a:p>
            <a:r>
              <a:rPr lang="en-AU" dirty="0"/>
              <a:t>Vigenère cipher was invented by </a:t>
            </a:r>
            <a:r>
              <a:rPr lang="en-AU" dirty="0" err="1"/>
              <a:t>Giovan</a:t>
            </a:r>
            <a:r>
              <a:rPr lang="en-AU" dirty="0"/>
              <a:t> Battista </a:t>
            </a:r>
            <a:r>
              <a:rPr lang="en-AU" dirty="0" err="1"/>
              <a:t>Bellaso</a:t>
            </a:r>
            <a:r>
              <a:rPr lang="en-AU" dirty="0"/>
              <a:t> in 1553 </a:t>
            </a:r>
          </a:p>
          <a:p>
            <a:pPr lvl="1"/>
            <a:r>
              <a:rPr lang="en-AU" dirty="0" err="1"/>
              <a:t>Misatributed</a:t>
            </a:r>
            <a:r>
              <a:rPr lang="en-AU" dirty="0"/>
              <a:t> to Blaise de Vigenère </a:t>
            </a:r>
          </a:p>
          <a:p>
            <a:pPr lvl="1"/>
            <a:r>
              <a:rPr lang="en-AU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/>
              <a:t>Basically a series of Caesar ciphers</a:t>
            </a:r>
          </a:p>
          <a:p>
            <a:r>
              <a:rPr lang="en-AU" sz="160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Because there are multiple possible ciphertext letters for each plaintext letter, frequency analysis is not possible</a:t>
            </a:r>
          </a:p>
          <a:p>
            <a:r>
              <a:rPr lang="en-AU" dirty="0"/>
              <a:t>Friedrich </a:t>
            </a:r>
            <a:r>
              <a:rPr lang="en-AU" dirty="0" err="1"/>
              <a:t>Kasiski</a:t>
            </a:r>
            <a:r>
              <a:rPr lang="en-AU" dirty="0"/>
              <a:t> (1863) developed an attack strategy:</a:t>
            </a:r>
          </a:p>
          <a:p>
            <a:pPr lvl="1"/>
            <a:r>
              <a:rPr lang="en-AU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dirty="0">
                <a:latin typeface="Courier" pitchFamily="2" charset="0"/>
              </a:rPr>
              <a:t>Plaintext:  </a:t>
            </a:r>
            <a:r>
              <a:rPr lang="en-AU" b="1" dirty="0">
                <a:latin typeface="Courier" pitchFamily="2" charset="0"/>
              </a:rPr>
              <a:t>CRYPTO</a:t>
            </a:r>
            <a:r>
              <a:rPr lang="en-AU" dirty="0">
                <a:latin typeface="Courier" pitchFamily="2" charset="0"/>
              </a:rPr>
              <a:t>ISSHORTFOR</a:t>
            </a:r>
            <a:r>
              <a:rPr lang="en-AU" b="1" dirty="0">
                <a:latin typeface="Courier" pitchFamily="2" charset="0"/>
              </a:rPr>
              <a:t>CRYPTO</a:t>
            </a:r>
            <a:r>
              <a:rPr lang="en-AU" dirty="0">
                <a:latin typeface="Courier" pitchFamily="2" charset="0"/>
              </a:rPr>
              <a:t>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dirty="0">
                <a:latin typeface="Courier" pitchFamily="2" charset="0"/>
              </a:rPr>
              <a:t>Ciphertext: </a:t>
            </a:r>
            <a:r>
              <a:rPr lang="en-AU" b="1" dirty="0">
                <a:latin typeface="Courier" pitchFamily="2" charset="0"/>
              </a:rPr>
              <a:t>CSASTP</a:t>
            </a:r>
            <a:r>
              <a:rPr lang="en-AU" dirty="0">
                <a:latin typeface="Courier" pitchFamily="2" charset="0"/>
              </a:rPr>
              <a:t>KVSIQUTGQU</a:t>
            </a:r>
            <a:r>
              <a:rPr lang="en-AU" b="1" dirty="0">
                <a:latin typeface="Courier" pitchFamily="2" charset="0"/>
              </a:rPr>
              <a:t>CSASTP</a:t>
            </a:r>
            <a:r>
              <a:rPr lang="en-AU" dirty="0">
                <a:latin typeface="Courier" pitchFamily="2" charset="0"/>
              </a:rPr>
              <a:t>IUAQJB</a:t>
            </a:r>
          </a:p>
          <a:p>
            <a:pPr lvl="1"/>
            <a:r>
              <a:rPr lang="en-AU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dirty="0" err="1">
                <a:latin typeface="Speak Pro" panose="020B0504020101020102" pitchFamily="34" charset="0"/>
              </a:rPr>
              <a:t>Kerchoff’s</a:t>
            </a:r>
            <a:r>
              <a:rPr lang="en-AU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Longer “shift words” and shorter messages make frequency analysis more difficult and making it harder it is to crack a message</a:t>
            </a:r>
          </a:p>
          <a:p>
            <a:r>
              <a:rPr lang="en-AU" dirty="0"/>
              <a:t>A </a:t>
            </a:r>
            <a:r>
              <a:rPr lang="en-AU" b="1" dirty="0"/>
              <a:t>one-time</a:t>
            </a:r>
            <a:r>
              <a:rPr lang="en-AU" dirty="0"/>
              <a:t> pad is a list of </a:t>
            </a:r>
            <a:r>
              <a:rPr lang="en-AU" b="1" dirty="0"/>
              <a:t>random shifts;</a:t>
            </a:r>
            <a:r>
              <a:rPr lang="en-AU" dirty="0"/>
              <a:t> selected shift sequence must be </a:t>
            </a:r>
            <a:r>
              <a:rPr lang="en-AU" b="1" dirty="0"/>
              <a:t>longer than your message</a:t>
            </a:r>
            <a:endParaRPr lang="en-AU" dirty="0"/>
          </a:p>
          <a:p>
            <a:r>
              <a:rPr lang="en-AU" dirty="0"/>
              <a:t>This is </a:t>
            </a:r>
            <a:r>
              <a:rPr lang="en-AU" b="1" dirty="0"/>
              <a:t>uncrackable</a:t>
            </a:r>
            <a:r>
              <a:rPr lang="en-AU" dirty="0"/>
              <a:t> , because of 2 important properties</a:t>
            </a:r>
          </a:p>
          <a:p>
            <a:pPr lvl="1"/>
            <a:r>
              <a:rPr lang="en-AU" dirty="0"/>
              <a:t>Shifts will never fall into a pattern (because pad is longer than message)</a:t>
            </a:r>
          </a:p>
          <a:p>
            <a:pPr lvl="1"/>
            <a:r>
              <a:rPr lang="en-AU" dirty="0"/>
              <a:t>Frequency distribution is uniform (because shifts are random)</a:t>
            </a:r>
          </a:p>
          <a:p>
            <a:r>
              <a:rPr lang="en-AU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dirty="0">
                <a:hlinkClick r:id="rId2"/>
              </a:rPr>
              <a:t>https://netlab.cs.ucla.edu/wiki/files/shannon1949.pdf</a:t>
            </a:r>
            <a:endParaRPr lang="en-AU" dirty="0"/>
          </a:p>
          <a:p>
            <a:pPr lvl="1"/>
            <a:r>
              <a:rPr lang="en-AU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Practical limitations</a:t>
            </a:r>
          </a:p>
          <a:p>
            <a:pPr lvl="1"/>
            <a:r>
              <a:rPr lang="en-AU" dirty="0"/>
              <a:t>You need to have a large number of random keys</a:t>
            </a:r>
          </a:p>
          <a:p>
            <a:pPr lvl="1"/>
            <a:r>
              <a:rPr lang="en-AU" dirty="0"/>
              <a:t>You need to distribute these keys to the senders and receivers</a:t>
            </a:r>
          </a:p>
          <a:p>
            <a:pPr lvl="1"/>
            <a:r>
              <a:rPr lang="en-AU" dirty="0"/>
              <a:t>You need to protect them from discovery</a:t>
            </a:r>
          </a:p>
          <a:p>
            <a:r>
              <a:rPr lang="en-AU" dirty="0"/>
              <a:t>Key distribution and protection a general problem even with modern systems</a:t>
            </a:r>
          </a:p>
          <a:p>
            <a:pPr lvl="1"/>
            <a:r>
              <a:rPr lang="en-AU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dirty="0"/>
              <a:t>Invented by the German army at the end of WW1 and further developed during WW2</a:t>
            </a:r>
          </a:p>
          <a:p>
            <a:r>
              <a:rPr lang="en-AU" dirty="0"/>
              <a:t>Consists of a plug board that switches letters A</a:t>
            </a:r>
            <a:r>
              <a:rPr lang="en-AU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dirty="0">
                <a:sym typeface="Wingdings" pitchFamily="2" charset="2"/>
              </a:rPr>
              <a:t>Initial position</a:t>
            </a:r>
          </a:p>
          <a:p>
            <a:r>
              <a:rPr lang="en-AU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In transposition, we change the order of characters in the ciphertext without making substitution</a:t>
            </a:r>
          </a:p>
          <a:p>
            <a:r>
              <a:rPr lang="en-AU" dirty="0"/>
              <a:t>One method:</a:t>
            </a:r>
          </a:p>
          <a:p>
            <a:r>
              <a:rPr lang="en-AU" dirty="0"/>
              <a:t>Take the message “</a:t>
            </a:r>
            <a:r>
              <a:rPr lang="en-AU" dirty="0" err="1"/>
              <a:t>nowrunalonganddontgetintomischiefimgoingout</a:t>
            </a:r>
            <a:r>
              <a:rPr lang="en-AU" dirty="0"/>
              <a:t>” </a:t>
            </a:r>
          </a:p>
          <a:p>
            <a:r>
              <a:rPr lang="en-AU" dirty="0"/>
              <a:t>We pad it with 4 </a:t>
            </a:r>
            <a:r>
              <a:rPr lang="en-AU" dirty="0" err="1"/>
              <a:t>xxxx</a:t>
            </a:r>
            <a:r>
              <a:rPr lang="en-AU" dirty="0"/>
              <a:t> and arrange as a grid: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We can now take the columns to create the ciphertext </a:t>
            </a:r>
          </a:p>
          <a:p>
            <a:pPr lvl="1"/>
            <a:r>
              <a:rPr lang="en-AU" dirty="0" err="1"/>
              <a:t>nnog</a:t>
            </a:r>
            <a:r>
              <a:rPr lang="en-AU" dirty="0"/>
              <a:t> </a:t>
            </a:r>
            <a:r>
              <a:rPr lang="en-AU" dirty="0" err="1"/>
              <a:t>odmo</a:t>
            </a:r>
            <a:r>
              <a:rPr lang="en-AU" dirty="0"/>
              <a:t> </a:t>
            </a:r>
            <a:r>
              <a:rPr lang="en-AU" dirty="0" err="1"/>
              <a:t>wdii</a:t>
            </a:r>
            <a:r>
              <a:rPr lang="en-AU" dirty="0"/>
              <a:t> </a:t>
            </a:r>
            <a:r>
              <a:rPr lang="en-AU" dirty="0" err="1"/>
              <a:t>rosh</a:t>
            </a:r>
            <a:r>
              <a:rPr lang="en-AU" dirty="0"/>
              <a:t> </a:t>
            </a:r>
            <a:r>
              <a:rPr lang="en-AU" dirty="0" err="1"/>
              <a:t>uncg</a:t>
            </a:r>
            <a:r>
              <a:rPr lang="en-AU" dirty="0"/>
              <a:t> </a:t>
            </a:r>
            <a:r>
              <a:rPr lang="en-AU" dirty="0" err="1"/>
              <a:t>ntho</a:t>
            </a:r>
            <a:r>
              <a:rPr lang="en-AU" dirty="0"/>
              <a:t> </a:t>
            </a:r>
            <a:r>
              <a:rPr lang="en-AU" dirty="0" err="1"/>
              <a:t>agiu</a:t>
            </a:r>
            <a:r>
              <a:rPr lang="en-AU" dirty="0"/>
              <a:t> leet </a:t>
            </a:r>
            <a:r>
              <a:rPr lang="en-AU" dirty="0" err="1"/>
              <a:t>otfx</a:t>
            </a:r>
            <a:r>
              <a:rPr lang="en-AU" dirty="0"/>
              <a:t> </a:t>
            </a:r>
            <a:r>
              <a:rPr lang="en-AU" dirty="0" err="1"/>
              <a:t>niix</a:t>
            </a:r>
            <a:r>
              <a:rPr lang="en-AU" dirty="0"/>
              <a:t> </a:t>
            </a:r>
            <a:r>
              <a:rPr lang="en-AU" dirty="0" err="1"/>
              <a:t>gnax</a:t>
            </a:r>
            <a:r>
              <a:rPr lang="en-AU" dirty="0"/>
              <a:t> </a:t>
            </a:r>
            <a:r>
              <a:rPr lang="en-AU" dirty="0" err="1"/>
              <a:t>atmx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Claude Shannon (1945) A Mathematical Theory of Cryptography</a:t>
            </a:r>
          </a:p>
          <a:p>
            <a:r>
              <a:rPr lang="en-AU" dirty="0"/>
              <a:t>Confusion</a:t>
            </a:r>
          </a:p>
          <a:p>
            <a:pPr lvl="1"/>
            <a:r>
              <a:rPr lang="en-AU" dirty="0"/>
              <a:t>Each part of the ciphertext depends on several parts of the key </a:t>
            </a:r>
          </a:p>
          <a:p>
            <a:pPr lvl="1"/>
            <a:r>
              <a:rPr lang="en-AU" dirty="0"/>
              <a:t>Hides the relationship between ciphertext and key</a:t>
            </a:r>
          </a:p>
          <a:p>
            <a:r>
              <a:rPr lang="en-AU" dirty="0"/>
              <a:t>Diffusion</a:t>
            </a:r>
          </a:p>
          <a:p>
            <a:pPr lvl="1"/>
            <a:r>
              <a:rPr lang="en-AU" dirty="0"/>
              <a:t>Change in plain text will result in larger changes in ciphertext</a:t>
            </a:r>
          </a:p>
          <a:p>
            <a:pPr lvl="1"/>
            <a:r>
              <a:rPr lang="en-AU" dirty="0"/>
              <a:t>Hide the relationship between the ciphertext and plaintext</a:t>
            </a:r>
          </a:p>
          <a:p>
            <a:r>
              <a:rPr lang="en-AU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Text in computers are represented as ASCII (or Unicode) code </a:t>
            </a:r>
          </a:p>
          <a:p>
            <a:pPr lvl="1"/>
            <a:r>
              <a:rPr lang="en-AU" dirty="0"/>
              <a:t>Letter ‘a’ is 97 in decimal, 61 in hexadecimal and 1100001 in binary</a:t>
            </a:r>
          </a:p>
          <a:p>
            <a:r>
              <a:rPr lang="en-AU" dirty="0"/>
              <a:t>When we encrypt text on a computer we can take the key’s binary and then do logical operation using the key on the plaintext</a:t>
            </a:r>
          </a:p>
          <a:p>
            <a:r>
              <a:rPr lang="en-AU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dirty="0"/>
              <a:t>1100001 AND 1110100 = 1100000 (hex 60 or “`”)</a:t>
            </a:r>
          </a:p>
          <a:p>
            <a:pPr lvl="1"/>
            <a:r>
              <a:rPr lang="en-AU" dirty="0"/>
              <a:t>1100001 OR   1110100 = 1110101 (hex 75 or “u”)</a:t>
            </a:r>
          </a:p>
          <a:p>
            <a:pPr lvl="1"/>
            <a:r>
              <a:rPr lang="en-AU" dirty="0"/>
              <a:t>1100001 XOR  1110100 = 0010101 (hex 15 or  non-printable character)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dirty="0"/>
              <a:t>Using a one-time pad to encrypt on a computer is best done using an XOR operation. </a:t>
            </a:r>
          </a:p>
          <a:p>
            <a:r>
              <a:rPr lang="en-AU" dirty="0"/>
              <a:t>To see why: take an image which is represented by bits. Take a string of random bits and do an AND, OR and XOR</a:t>
            </a:r>
          </a:p>
          <a:p>
            <a:pPr lvl="1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2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3"/>
              </a:rPr>
              <a:t>https</a:t>
            </a:r>
            <a:r>
              <a:rPr lang="en-AU" sz="1400" u="sng" dirty="0">
                <a:hlinkClick r:id="rId3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https://www.cryptokitties.co/</a:t>
            </a: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If we look at outcomes for AND, OR and XOR of 2 binary bits, OR and AND have a higher chance of leaving things unchanged in the cipher text</a:t>
            </a:r>
          </a:p>
          <a:p>
            <a:endParaRPr lang="en-AU" dirty="0"/>
          </a:p>
          <a:p>
            <a:pPr lvl="1"/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Two types of encryption used:</a:t>
            </a:r>
          </a:p>
          <a:p>
            <a:pPr lvl="1"/>
            <a:r>
              <a:rPr lang="en-AU" dirty="0"/>
              <a:t>Symmetric key cryptography: Both parties share the same single key</a:t>
            </a:r>
          </a:p>
          <a:p>
            <a:pPr lvl="1"/>
            <a:r>
              <a:rPr lang="en-AU" dirty="0"/>
              <a:t>Asymmetric key cryptography: Each party has 2 keys: public key and private key</a:t>
            </a:r>
          </a:p>
          <a:p>
            <a:r>
              <a:rPr lang="en-AU" dirty="0"/>
              <a:t>Both types or encryption are used for different purposes and have different benefits and drawbacks</a:t>
            </a:r>
          </a:p>
          <a:p>
            <a:r>
              <a:rPr lang="en-AU" dirty="0"/>
              <a:t>In addition to the above, there are other cryptographic functions that do not require a key e.g. Hash functions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Modern (digital) ciphers arose with the need for encryption in digital systems</a:t>
            </a:r>
          </a:p>
          <a:p>
            <a:r>
              <a:rPr lang="en-AU" dirty="0"/>
              <a:t>Of two types: Block and Stream which differ in how the plaintext is handled</a:t>
            </a:r>
          </a:p>
          <a:p>
            <a:pPr lvl="1"/>
            <a:r>
              <a:rPr lang="en-AU" dirty="0"/>
              <a:t>Block ciphers take chunks of the plaintext and manipulates them to encrypt</a:t>
            </a:r>
          </a:p>
          <a:p>
            <a:pPr lvl="1"/>
            <a:r>
              <a:rPr lang="en-AU" dirty="0"/>
              <a:t>Stream ciphers encrypts data as a stream of bytes</a:t>
            </a:r>
          </a:p>
          <a:p>
            <a:r>
              <a:rPr lang="en-AU" dirty="0"/>
              <a:t>Data Encryption Standard (DES) becomes first US national standard algorithm in 1976</a:t>
            </a:r>
          </a:p>
          <a:p>
            <a:r>
              <a:rPr lang="en-AU" dirty="0"/>
              <a:t>Invented by IBM and originally called Lucifer which was based on Feistel cipher</a:t>
            </a:r>
          </a:p>
          <a:p>
            <a:r>
              <a:rPr lang="en-AU" dirty="0"/>
              <a:t>Mired in some controversy because of the involvement of the US National Security Agency (NSA) in the design and decision about the key length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Block length is 64 bits</a:t>
            </a:r>
          </a:p>
          <a:p>
            <a:r>
              <a:rPr lang="en-AU" dirty="0"/>
              <a:t>Key length is 56 bits (64 bits with 8 bits as parity)</a:t>
            </a:r>
          </a:p>
          <a:p>
            <a:r>
              <a:rPr lang="en-AU" dirty="0"/>
              <a:t>The process for encryption involves:</a:t>
            </a:r>
          </a:p>
          <a:p>
            <a:pPr lvl="1"/>
            <a:r>
              <a:rPr lang="en-AU" dirty="0"/>
              <a:t>Key schedule</a:t>
            </a:r>
          </a:p>
          <a:p>
            <a:pPr lvl="2"/>
            <a:r>
              <a:rPr lang="en-AU" dirty="0"/>
              <a:t>Subkeys are generated from the key for 16 rounds of application to the plaintext</a:t>
            </a:r>
          </a:p>
          <a:p>
            <a:pPr lvl="1"/>
            <a:r>
              <a:rPr lang="en-AU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dirty="0"/>
              <a:t>Substitutions: using S-boxes which are lookup tables that take 6 input bits and output 4 output bits</a:t>
            </a:r>
          </a:p>
          <a:p>
            <a:r>
              <a:rPr lang="en-AU" dirty="0"/>
              <a:t>Not overly important to know the details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The previous description details how a single block of plaintext is encrypted but what about a sequence of blocks?</a:t>
            </a:r>
          </a:p>
          <a:p>
            <a:r>
              <a:rPr lang="en-AU" dirty="0"/>
              <a:t>Some take an Initialisation Vector (IV) which is a </a:t>
            </a:r>
          </a:p>
          <a:p>
            <a:r>
              <a:rPr lang="en-AU" dirty="0"/>
              <a:t>Different modes of encrypting a sequence of blocks:</a:t>
            </a:r>
          </a:p>
          <a:p>
            <a:pPr lvl="1"/>
            <a:r>
              <a:rPr lang="en-AU" dirty="0"/>
              <a:t>ECB (Electronic Codebook): Each block is encrypted independently</a:t>
            </a:r>
          </a:p>
          <a:p>
            <a:pPr lvl="1"/>
            <a:r>
              <a:rPr lang="en-AU" dirty="0"/>
              <a:t>CBC (Cipher Block Chaining) Each encrypted block is </a:t>
            </a:r>
            <a:r>
              <a:rPr lang="en-AU" dirty="0" err="1"/>
              <a:t>XOR’d</a:t>
            </a:r>
            <a:r>
              <a:rPr lang="en-AU" dirty="0"/>
              <a:t> with the next block. Start with the IV</a:t>
            </a:r>
          </a:p>
          <a:p>
            <a:pPr lvl="1"/>
            <a:r>
              <a:rPr lang="en-AU" dirty="0"/>
              <a:t>CFB (Cipher Feedback) Same mechanism as CBC but operates as a stream of real time data</a:t>
            </a:r>
          </a:p>
          <a:p>
            <a:pPr lvl="1"/>
            <a:r>
              <a:rPr lang="en-AU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dirty="0"/>
              <a:t>CTR (Counter) Same as OFB but uses a simple counter to alter seed input to each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/>
              <a:t>ECB (Electronic Codebook): Each block is encrypted independently</a:t>
            </a:r>
          </a:p>
          <a:p>
            <a:pPr lvl="1"/>
            <a:endParaRPr lang="en-AU" sz="1600"/>
          </a:p>
          <a:p>
            <a:endParaRPr lang="en-AU" sz="1600"/>
          </a:p>
          <a:p>
            <a:pPr lvl="1"/>
            <a:endParaRPr lang="en-AU" sz="16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lvl="1"/>
            <a:r>
              <a:rPr lang="en-AU" sz="1600"/>
              <a:t>CBC (Cipher Block Chaining) Each encrypted block is XOR’d with the next block. Start with the IV</a:t>
            </a:r>
          </a:p>
          <a:p>
            <a:pPr lvl="1"/>
            <a:endParaRPr lang="en-AU" sz="1600"/>
          </a:p>
          <a:p>
            <a:endParaRPr lang="en-AU" sz="1600"/>
          </a:p>
          <a:p>
            <a:pPr lvl="1"/>
            <a:endParaRPr lang="en-AU" sz="160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lvl="1"/>
            <a:r>
              <a:rPr lang="en-AU" sz="1600"/>
              <a:t>CFB (Cipher Feedback) Same mechanism as CBC but operates as a stream of real time data</a:t>
            </a:r>
          </a:p>
          <a:p>
            <a:pPr lvl="1"/>
            <a:endParaRPr lang="en-AU" sz="1600"/>
          </a:p>
          <a:p>
            <a:endParaRPr lang="en-AU" sz="1600"/>
          </a:p>
          <a:p>
            <a:pPr lvl="1"/>
            <a:endParaRPr lang="en-AU" sz="16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lvl="1"/>
            <a:r>
              <a:rPr lang="en-AU" sz="1600"/>
              <a:t>OFB (Output Feedback) Same as CFB but uses the IV and encrypted versions of the IV as input to successive blocks</a:t>
            </a:r>
          </a:p>
          <a:p>
            <a:pPr lvl="1"/>
            <a:endParaRPr lang="en-AU" sz="1600"/>
          </a:p>
          <a:p>
            <a:endParaRPr lang="en-AU" sz="1600"/>
          </a:p>
          <a:p>
            <a:pPr lvl="1"/>
            <a:endParaRPr lang="en-AU" sz="160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lvl="1"/>
            <a:r>
              <a:rPr lang="en-AU" sz="1600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dirty="0">
                <a:latin typeface="Speak Pro" panose="020B0504020101020102" pitchFamily="34" charset="0"/>
              </a:rPr>
              <a:t>Understand how cryptography is a control for confidentiality </a:t>
            </a:r>
            <a:r>
              <a:rPr lang="en-AU" sz="2000">
                <a:latin typeface="Speak Pro" panose="020B0504020101020102" pitchFamily="34" charset="0"/>
              </a:rPr>
              <a:t>and integrity</a:t>
            </a:r>
          </a:p>
          <a:p>
            <a:r>
              <a:rPr lang="en-AU" sz="2000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2000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4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CBC  and CFB mode propagates errors and this will corrupt attempts to decrypt</a:t>
            </a:r>
          </a:p>
          <a:p>
            <a:r>
              <a:rPr lang="en-AU" dirty="0"/>
              <a:t>OFB does not propagate errors in blocks</a:t>
            </a:r>
          </a:p>
          <a:p>
            <a:r>
              <a:rPr lang="en-AU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The DES key length became a liability and DES was cracked by brute force in 1997</a:t>
            </a:r>
          </a:p>
          <a:p>
            <a:r>
              <a:rPr lang="en-AU" dirty="0">
                <a:effectLst/>
              </a:rPr>
              <a:t>Brute forcing by going through all possible keys takes at most 2</a:t>
            </a:r>
            <a:r>
              <a:rPr lang="en-AU" baseline="30000" dirty="0">
                <a:effectLst/>
              </a:rPr>
              <a:t>56</a:t>
            </a:r>
            <a:r>
              <a:rPr lang="en-AU" dirty="0">
                <a:effectLst/>
              </a:rPr>
              <a:t> attempts</a:t>
            </a:r>
          </a:p>
          <a:p>
            <a:r>
              <a:rPr lang="en-AU" dirty="0">
                <a:effectLst/>
              </a:rPr>
              <a:t>Using a Nvidia 3090 GPU you could to this in about 166 days</a:t>
            </a:r>
          </a:p>
          <a:p>
            <a:r>
              <a:rPr lang="en-AU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dirty="0">
                <a:effectLst/>
              </a:rPr>
              <a:t>1998: EFF’s DES cracker -&gt; 56 hours </a:t>
            </a:r>
          </a:p>
          <a:p>
            <a:pPr lvl="1"/>
            <a:r>
              <a:rPr lang="en-AU" dirty="0">
                <a:effectLst/>
              </a:rPr>
              <a:t>2006 COPACOBANA FPGA hardware – around 6.4 days</a:t>
            </a:r>
          </a:p>
          <a:p>
            <a:pPr lvl="1"/>
            <a:r>
              <a:rPr lang="en-AU" dirty="0">
                <a:effectLst/>
              </a:rPr>
              <a:t>2017: chosen-plaintext attack with rainbow table of all 2</a:t>
            </a:r>
            <a:r>
              <a:rPr lang="en-AU" baseline="30000" dirty="0">
                <a:effectLst/>
              </a:rPr>
              <a:t>56</a:t>
            </a:r>
            <a:r>
              <a:rPr lang="en-AU" dirty="0">
                <a:effectLst/>
              </a:rPr>
              <a:t> ciphertext -&gt; 25 seconds! </a:t>
            </a:r>
          </a:p>
          <a:p>
            <a:pPr lvl="1"/>
            <a:r>
              <a:rPr lang="en-AU" dirty="0">
                <a:effectLst/>
              </a:rPr>
              <a:t>Just using a large GPU machine on AWS and </a:t>
            </a:r>
            <a:r>
              <a:rPr lang="en-AU" dirty="0" err="1">
                <a:effectLst/>
              </a:rPr>
              <a:t>hashcat</a:t>
            </a:r>
            <a:r>
              <a:rPr lang="en-AU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The solution to DES was to do it 3 times in a row and this became 3DES (Triple DES)</a:t>
            </a:r>
          </a:p>
          <a:p>
            <a:r>
              <a:rPr lang="en-AU" dirty="0"/>
              <a:t>Don’t do 2DES (Double DES) because it is vulnerable to a meet-in-the-middle attack</a:t>
            </a:r>
          </a:p>
          <a:p>
            <a:pPr lvl="1"/>
            <a:r>
              <a:rPr lang="en-AU" dirty="0"/>
              <a:t>Won’t go through details but it makes it not much better than DES</a:t>
            </a:r>
          </a:p>
          <a:p>
            <a:r>
              <a:rPr lang="en-AU" dirty="0" err="1"/>
              <a:t>Varients</a:t>
            </a:r>
            <a:r>
              <a:rPr lang="en-AU" dirty="0"/>
              <a:t> of 3DES depending on number of keys used and whether you use 3 encryptions (EEE) or encryption, decryption, encryption (EDE)</a:t>
            </a:r>
          </a:p>
          <a:p>
            <a:r>
              <a:rPr lang="en-AU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dirty="0"/>
              <a:t>128 bit block length</a:t>
            </a:r>
          </a:p>
          <a:p>
            <a:pPr lvl="1"/>
            <a:r>
              <a:rPr lang="en-AU" sz="2100" dirty="0"/>
              <a:t>Keys of </a:t>
            </a:r>
          </a:p>
          <a:p>
            <a:pPr lvl="2"/>
            <a:r>
              <a:rPr lang="en-AU" sz="2100" dirty="0"/>
              <a:t>128 bits with 10 rounds of encryption</a:t>
            </a:r>
          </a:p>
          <a:p>
            <a:pPr lvl="2"/>
            <a:r>
              <a:rPr lang="en-AU" sz="2100" dirty="0"/>
              <a:t>192 bits with 12 rounds of encryption</a:t>
            </a:r>
          </a:p>
          <a:p>
            <a:pPr lvl="2"/>
            <a:r>
              <a:rPr lang="en-AU" sz="2100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dirty="0"/>
              <a:t>Illustrates a principle that </a:t>
            </a:r>
            <a:r>
              <a:rPr lang="en-US" dirty="0" err="1"/>
              <a:t>factorisation</a:t>
            </a:r>
            <a:r>
              <a:rPr lang="en-US" dirty="0"/>
              <a:t> is hard but the factors are 89681, 96079</a:t>
            </a:r>
          </a:p>
          <a:p>
            <a:r>
              <a:rPr lang="en-US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</a:t>
            </a:r>
            <a:r>
              <a:rPr lang="en-US" dirty="0"/>
              <a:t> Create a public and private key. Public key is shared, private key is kept secret</a:t>
            </a:r>
          </a:p>
          <a:p>
            <a:r>
              <a:rPr lang="en-US" b="1" dirty="0"/>
              <a:t>Encryption:</a:t>
            </a:r>
            <a:r>
              <a:rPr lang="en-US" dirty="0"/>
              <a:t> Encrypt a message to someone with their public key</a:t>
            </a:r>
          </a:p>
          <a:p>
            <a:r>
              <a:rPr lang="en-US" b="1" dirty="0"/>
              <a:t>Decryption:</a:t>
            </a:r>
            <a:r>
              <a:rPr lang="en-US" dirty="0"/>
              <a:t>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To prove that Alice was the one that sent the message</a:t>
            </a:r>
          </a:p>
          <a:p>
            <a:r>
              <a:rPr lang="en-AU" dirty="0"/>
              <a:t>Alice encrypts the document with her private key and Bob decrypts it with Alice’s public key</a:t>
            </a:r>
          </a:p>
          <a:p>
            <a:r>
              <a:rPr lang="en-AU" dirty="0"/>
              <a:t>It must be Alice because only she would have her private key</a:t>
            </a:r>
          </a:p>
          <a:p>
            <a:r>
              <a:rPr lang="en-AU" dirty="0"/>
              <a:t>This also authenticates Alice</a:t>
            </a:r>
          </a:p>
          <a:p>
            <a:r>
              <a:rPr lang="en-AU" dirty="0"/>
              <a:t>In practice, we don’t need to encrypt the entire document but can do a hash of the document</a:t>
            </a:r>
            <a:endParaRPr lang="en-US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dirty="0"/>
              <a:t>Bob decrypts the document with Alice’s public key</a:t>
            </a:r>
            <a:endParaRPr lang="en-US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Distributing public keys is much easier than sharing private keys amongst people</a:t>
            </a:r>
          </a:p>
          <a:p>
            <a:r>
              <a:rPr lang="en-AU" dirty="0"/>
              <a:t>However, still have an issue about verifying that a public key belongs to the person it says</a:t>
            </a:r>
          </a:p>
          <a:p>
            <a:pPr lvl="1"/>
            <a:r>
              <a:rPr lang="en-AU" dirty="0"/>
              <a:t>Decentralised models: PGP, OpenPGP</a:t>
            </a:r>
          </a:p>
          <a:p>
            <a:pPr lvl="1"/>
            <a:r>
              <a:rPr lang="en-AU" dirty="0"/>
              <a:t>Centralised models: Estonian ID-Card</a:t>
            </a:r>
          </a:p>
          <a:p>
            <a:r>
              <a:rPr lang="en-AU" dirty="0"/>
              <a:t>PGP (Pretty Good Privacy) Phil Zimmerman 1991</a:t>
            </a:r>
          </a:p>
          <a:p>
            <a:pPr lvl="1"/>
            <a:r>
              <a:rPr lang="en-US" dirty="0"/>
              <a:t>Uses variety of symmetric and public key ciphers</a:t>
            </a:r>
          </a:p>
          <a:p>
            <a:pPr lvl="1"/>
            <a:r>
              <a:rPr lang="en-US" dirty="0"/>
              <a:t>Uses Web of Trust </a:t>
            </a:r>
          </a:p>
          <a:p>
            <a:r>
              <a:rPr lang="en-US" dirty="0"/>
              <a:t>Estonian model needs proof of identification (passport, driving license, </a:t>
            </a:r>
            <a:r>
              <a:rPr lang="en-US" dirty="0" err="1"/>
              <a:t>etc</a:t>
            </a:r>
            <a:r>
              <a:rPr lang="en-US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dirty="0"/>
              <a:t>We won’t start with Julius Caesar (Born 100 BC)</a:t>
            </a:r>
          </a:p>
          <a:p>
            <a:r>
              <a:rPr lang="en-AU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dirty="0"/>
              <a:t>Relies on validation through a network of people you trust</a:t>
            </a:r>
          </a:p>
          <a:p>
            <a:pPr lvl="1"/>
            <a:r>
              <a:rPr lang="en-AU" sz="1600" dirty="0"/>
              <a:t>Ideally however this is verified in person</a:t>
            </a:r>
          </a:p>
          <a:p>
            <a:pPr lvl="1"/>
            <a:r>
              <a:rPr lang="en-AU" sz="1600" dirty="0"/>
              <a:t>Can have indirect trust if someone you trust, directly trusts another person</a:t>
            </a:r>
          </a:p>
          <a:p>
            <a:pPr lvl="1"/>
            <a:r>
              <a:rPr lang="en-AU" sz="1600" dirty="0"/>
              <a:t>In practice this simply doesn’t work</a:t>
            </a:r>
          </a:p>
          <a:p>
            <a:pPr lvl="2"/>
            <a:r>
              <a:rPr lang="en-AU" sz="1400" dirty="0"/>
              <a:t>It can be manipulated </a:t>
            </a:r>
          </a:p>
          <a:p>
            <a:pPr lvl="2"/>
            <a:r>
              <a:rPr lang="en-AU" sz="1400" dirty="0"/>
              <a:t>It is too hard to do the due diligence</a:t>
            </a:r>
          </a:p>
          <a:p>
            <a:pPr lvl="1"/>
            <a:r>
              <a:rPr lang="en-AU" sz="1600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Trusted 3</a:t>
            </a:r>
            <a:r>
              <a:rPr lang="en-AU" baseline="30000" dirty="0"/>
              <a:t>rd</a:t>
            </a:r>
            <a:r>
              <a:rPr lang="en-AU" dirty="0"/>
              <a:t> party or internal system that certifies through a certificate that a public key belongs to an individual</a:t>
            </a:r>
          </a:p>
          <a:p>
            <a:pPr lvl="1"/>
            <a:r>
              <a:rPr lang="en-AU" dirty="0"/>
              <a:t>Known as the Certificate Authority (CA)</a:t>
            </a:r>
          </a:p>
          <a:p>
            <a:pPr lvl="1"/>
            <a:r>
              <a:rPr lang="en-AU" dirty="0"/>
              <a:t>CA delegates authority to identity verification to a Registration Authority (RA)</a:t>
            </a:r>
          </a:p>
          <a:p>
            <a:pPr lvl="1"/>
            <a:r>
              <a:rPr lang="en-AU" dirty="0"/>
              <a:t>Certificates held in database and can be checked for validity</a:t>
            </a:r>
          </a:p>
          <a:p>
            <a:pPr lvl="1"/>
            <a:r>
              <a:rPr lang="en-AU" dirty="0"/>
              <a:t>Certificate policy: specifies architecture, what certificates can be used for, security controls, etc. </a:t>
            </a:r>
          </a:p>
          <a:p>
            <a:r>
              <a:rPr lang="en-AU" dirty="0"/>
              <a:t>We will cover certificates in detail later 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Algorithm that maps data of arbitrary size to a bit string of a fixed size</a:t>
            </a:r>
          </a:p>
          <a:p>
            <a:r>
              <a:rPr lang="en-US" dirty="0"/>
              <a:t>Designed to operate only one way (can’t be inverted)</a:t>
            </a:r>
          </a:p>
          <a:p>
            <a:r>
              <a:rPr lang="en-US" dirty="0"/>
              <a:t>Properties:</a:t>
            </a:r>
          </a:p>
          <a:p>
            <a:pPr lvl="1"/>
            <a:r>
              <a:rPr lang="en-US" dirty="0"/>
              <a:t>deterministic - the same message results in the same hash</a:t>
            </a:r>
          </a:p>
          <a:p>
            <a:pPr lvl="1"/>
            <a:r>
              <a:rPr lang="en-US" dirty="0"/>
              <a:t>fast to compute</a:t>
            </a:r>
          </a:p>
          <a:p>
            <a:pPr lvl="1"/>
            <a:r>
              <a:rPr lang="en-US" dirty="0"/>
              <a:t>very difficult to generate a message from its hash</a:t>
            </a:r>
          </a:p>
          <a:p>
            <a:pPr lvl="1"/>
            <a:r>
              <a:rPr lang="en-US" dirty="0"/>
              <a:t>small changes to message result in large changes to hash</a:t>
            </a:r>
          </a:p>
          <a:p>
            <a:pPr lvl="1"/>
            <a:r>
              <a:rPr lang="en-US" dirty="0"/>
              <a:t>two different messages are very unlikely to generate the same hash</a:t>
            </a:r>
          </a:p>
          <a:p>
            <a:r>
              <a:rPr lang="en-US" dirty="0"/>
              <a:t>MD5 was invented by Ron Rivest in 1992 and very common but proved flawed</a:t>
            </a:r>
          </a:p>
          <a:p>
            <a:r>
              <a:rPr lang="en-US" dirty="0"/>
              <a:t>SHA-2 recommended now although it comes from the NSA </a:t>
            </a:r>
            <a:r>
              <a:rPr lang="mr-IN" dirty="0"/>
              <a:t>–</a:t>
            </a:r>
            <a:r>
              <a:rPr lang="en-US" dirty="0"/>
              <a:t> can output various sizes of hash (224, 256, 384 and 512 bits)</a:t>
            </a:r>
          </a:p>
          <a:p>
            <a:r>
              <a:rPr lang="en-US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Used for password storage and verification</a:t>
            </a:r>
          </a:p>
          <a:p>
            <a:pPr lvl="1"/>
            <a:r>
              <a:rPr lang="en-AU" dirty="0"/>
              <a:t>Password + Salt (random bytes) is hashed and the hash stored for verification</a:t>
            </a:r>
          </a:p>
          <a:p>
            <a:pPr lvl="1"/>
            <a:r>
              <a:rPr lang="en-AU" dirty="0"/>
              <a:t>Never store the plaintext</a:t>
            </a:r>
          </a:p>
          <a:p>
            <a:pPr lvl="1"/>
            <a:r>
              <a:rPr lang="en-AU" dirty="0"/>
              <a:t>Linux stores passwords in a file called shadow:</a:t>
            </a:r>
          </a:p>
          <a:p>
            <a:pPr lvl="2"/>
            <a:r>
              <a:rPr lang="en-US" dirty="0" err="1"/>
              <a:t>openssl</a:t>
            </a:r>
            <a:r>
              <a:rPr lang="en-US" dirty="0"/>
              <a:t> passwd -6 -salt </a:t>
            </a:r>
            <a:r>
              <a:rPr lang="en-US" dirty="0" err="1"/>
              <a:t>randomtext</a:t>
            </a:r>
            <a:r>
              <a:rPr lang="en-US" dirty="0"/>
              <a:t> </a:t>
            </a:r>
            <a:r>
              <a:rPr lang="en-US" dirty="0" err="1"/>
              <a:t>mysecretpassword</a:t>
            </a:r>
            <a:endParaRPr lang="en-US" dirty="0"/>
          </a:p>
          <a:p>
            <a:pPr lvl="2"/>
            <a:r>
              <a:rPr lang="en-US" dirty="0"/>
              <a:t>$6$randomtext$SqJRpIQLI4zewKY2NPupGyKBZpzND3yl7sbqi1qachbATjFBafjHeQqfzvAeSS2FKb7WuJWV/SSCWD/lba7G//</a:t>
            </a:r>
          </a:p>
          <a:p>
            <a:pPr lvl="2"/>
            <a:r>
              <a:rPr lang="en-US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Public key cryptography is slow and so is still not used for real-time encryption of communications</a:t>
            </a:r>
          </a:p>
          <a:p>
            <a:r>
              <a:rPr lang="en-AU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dirty="0"/>
              <a:t>Once the keys are exchanged, a secret key can be generated and shared to do symmetric encryption.</a:t>
            </a:r>
          </a:p>
          <a:p>
            <a:r>
              <a:rPr lang="en-AU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Alice chooses 2 prime numbers </a:t>
            </a:r>
            <a:r>
              <a:rPr lang="en-US" b="1" dirty="0"/>
              <a:t>g</a:t>
            </a:r>
            <a:r>
              <a:rPr lang="en-US" dirty="0"/>
              <a:t> and </a:t>
            </a:r>
            <a:r>
              <a:rPr lang="en-US" b="1" dirty="0"/>
              <a:t>p</a:t>
            </a:r>
            <a:r>
              <a:rPr lang="en-US" dirty="0"/>
              <a:t> and tells Bob what they are.</a:t>
            </a:r>
          </a:p>
          <a:p>
            <a:pPr>
              <a:buFont typeface="+mj-lt"/>
              <a:buAutoNum type="arabicPeriod"/>
            </a:pPr>
            <a:r>
              <a:rPr lang="en-US" dirty="0"/>
              <a:t>Bob picks a secret number (</a:t>
            </a:r>
            <a:r>
              <a:rPr lang="en-US" b="1" dirty="0"/>
              <a:t>a</a:t>
            </a:r>
            <a:r>
              <a:rPr lang="en-US" dirty="0"/>
              <a:t>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dirty="0"/>
              <a:t> </a:t>
            </a:r>
            <a:r>
              <a:rPr lang="en-US" i="1" dirty="0"/>
              <a:t>mod</a:t>
            </a:r>
            <a:r>
              <a:rPr lang="en-US" dirty="0"/>
              <a:t> </a:t>
            </a:r>
            <a:r>
              <a:rPr lang="en-US" b="1" dirty="0"/>
              <a:t>p </a:t>
            </a:r>
            <a:r>
              <a:rPr lang="en-US" dirty="0"/>
              <a:t>and sends that result (</a:t>
            </a:r>
            <a:r>
              <a:rPr lang="en-US" b="1" dirty="0"/>
              <a:t>A</a:t>
            </a:r>
            <a:r>
              <a:rPr lang="en-US" dirty="0"/>
              <a:t>) back to Alice</a:t>
            </a:r>
          </a:p>
          <a:p>
            <a:pPr>
              <a:buFont typeface="+mj-lt"/>
              <a:buAutoNum type="arabicPeriod"/>
            </a:pPr>
            <a:r>
              <a:rPr lang="en-US" dirty="0"/>
              <a:t>Alice picks a secret number (</a:t>
            </a:r>
            <a:r>
              <a:rPr lang="en-US" b="1" dirty="0"/>
              <a:t>b</a:t>
            </a:r>
            <a:r>
              <a:rPr lang="en-US" dirty="0"/>
              <a:t>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dirty="0"/>
              <a:t> </a:t>
            </a:r>
            <a:r>
              <a:rPr lang="en-US" i="1" dirty="0"/>
              <a:t>mod</a:t>
            </a:r>
            <a:r>
              <a:rPr lang="en-US" dirty="0"/>
              <a:t> </a:t>
            </a:r>
            <a:r>
              <a:rPr lang="en-US" b="1" dirty="0"/>
              <a:t>p </a:t>
            </a:r>
            <a:r>
              <a:rPr lang="en-US" dirty="0"/>
              <a:t>and sends that result (</a:t>
            </a:r>
            <a:r>
              <a:rPr lang="en-US" b="1" dirty="0"/>
              <a:t>B</a:t>
            </a:r>
            <a:r>
              <a:rPr lang="en-US" dirty="0"/>
              <a:t>) back to Bob</a:t>
            </a:r>
          </a:p>
          <a:p>
            <a:pPr>
              <a:buFont typeface="+mj-lt"/>
              <a:buAutoNum type="arabicPeriod"/>
            </a:pPr>
            <a:r>
              <a:rPr lang="en-US" dirty="0"/>
              <a:t>Bob takes B and does same operation with </a:t>
            </a:r>
            <a:r>
              <a:rPr lang="en-US" i="1" dirty="0"/>
              <a:t>it</a:t>
            </a:r>
            <a:r>
              <a:rPr lang="en-US" dirty="0"/>
              <a:t>.  </a:t>
            </a:r>
            <a:r>
              <a:rPr lang="en-US" b="1" dirty="0"/>
              <a:t>B</a:t>
            </a:r>
            <a:r>
              <a:rPr lang="en-US" b="1" baseline="30000" dirty="0"/>
              <a:t>a</a:t>
            </a:r>
            <a:r>
              <a:rPr lang="en-US" dirty="0"/>
              <a:t> </a:t>
            </a:r>
            <a:r>
              <a:rPr lang="en-US" i="1" dirty="0"/>
              <a:t>mod </a:t>
            </a:r>
            <a:r>
              <a:rPr lang="en-US" b="1" dirty="0"/>
              <a:t>p</a:t>
            </a:r>
            <a:r>
              <a:rPr lang="en-US" dirty="0"/>
              <a:t>. </a:t>
            </a:r>
          </a:p>
          <a:p>
            <a:pPr>
              <a:buFont typeface="+mj-lt"/>
              <a:buAutoNum type="arabicPeriod"/>
            </a:pPr>
            <a:r>
              <a:rPr lang="en-US" dirty="0"/>
              <a:t>Alice takes A and does the same operation with it.  </a:t>
            </a:r>
            <a:r>
              <a:rPr lang="en-US" b="1" dirty="0"/>
              <a:t>A</a:t>
            </a:r>
            <a:r>
              <a:rPr lang="en-US" b="1" baseline="30000" dirty="0"/>
              <a:t>b</a:t>
            </a:r>
            <a:r>
              <a:rPr lang="en-US" dirty="0"/>
              <a:t> </a:t>
            </a:r>
            <a:r>
              <a:rPr lang="en-US" i="1" dirty="0"/>
              <a:t>mod</a:t>
            </a:r>
            <a:r>
              <a:rPr lang="en-US" dirty="0"/>
              <a:t> </a:t>
            </a:r>
            <a:r>
              <a:rPr lang="en-US" b="1" dirty="0"/>
              <a:t>p</a:t>
            </a:r>
            <a:r>
              <a:rPr lang="en-US" dirty="0"/>
              <a:t>.</a:t>
            </a:r>
          </a:p>
          <a:p>
            <a:r>
              <a:rPr lang="en-US" dirty="0"/>
              <a:t>The numbers resulting from 4 and 5 are the same!</a:t>
            </a:r>
          </a:p>
          <a:p>
            <a:r>
              <a:rPr lang="en-US" dirty="0"/>
              <a:t>This session key can be used to encrypt private key</a:t>
            </a:r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Diffie-Hellman is vulnerable to a man in the middle attack (MITM)</a:t>
            </a:r>
          </a:p>
          <a:p>
            <a:r>
              <a:rPr lang="en-AU" dirty="0"/>
              <a:t>An attacker simply inserts themselves into the communication and acts as a proxy </a:t>
            </a:r>
          </a:p>
          <a:p>
            <a:r>
              <a:rPr lang="en-AU" dirty="0"/>
              <a:t>It is vulnerable because there is no authentication of the parties</a:t>
            </a:r>
          </a:p>
          <a:p>
            <a:r>
              <a:rPr lang="en-AU" dirty="0"/>
              <a:t>Can be mitigated by using signatures as proof </a:t>
            </a:r>
            <a:r>
              <a:rPr lang="en-AU"/>
              <a:t>of identity</a:t>
            </a:r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dirty="0"/>
              <a:t> We looked at examples of modern cryptography and how this has developed to create fast and efficient ciphers</a:t>
            </a:r>
          </a:p>
          <a:p>
            <a:r>
              <a:rPr lang="en-AU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dirty="0"/>
              <a:t>A </a:t>
            </a:r>
            <a:r>
              <a:rPr lang="en-AU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dirty="0"/>
              <a:t>Known as ROT3 (</a:t>
            </a:r>
            <a:r>
              <a:rPr lang="en-AU" dirty="0" err="1"/>
              <a:t>ROTation</a:t>
            </a:r>
            <a:r>
              <a:rPr lang="en-AU" dirty="0"/>
              <a:t>)</a:t>
            </a:r>
          </a:p>
          <a:p>
            <a:pPr>
              <a:buClr>
                <a:srgbClr val="A629E7"/>
              </a:buClr>
            </a:pPr>
            <a:r>
              <a:rPr lang="en-AU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0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r>
                  <a:rPr lang="en-AU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r>
                  <a:rPr lang="en-AU" dirty="0"/>
                  <a:t> where n = key, x = ciphertext letter</a:t>
                </a:r>
              </a:p>
              <a:p>
                <a:r>
                  <a:rPr lang="en-AU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𝑟𝑒𝑚𝑎𝑖𝑛𝑑𝑒𝑟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sz="2000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dirty="0"/>
              <a:t>For Julius Caesar, the cipher worked, in part because his enemies were mostly illiterate</a:t>
            </a:r>
          </a:p>
          <a:p>
            <a:r>
              <a:rPr lang="en-AU" dirty="0"/>
              <a:t>It can be attacked using cryptanalysis, in this case using:</a:t>
            </a:r>
          </a:p>
          <a:p>
            <a:pPr lvl="1"/>
            <a:r>
              <a:rPr lang="en-AU" dirty="0"/>
              <a:t>Brute force: just decrypt using 1 to 25 as the shift and search for meaningful text</a:t>
            </a:r>
          </a:p>
          <a:p>
            <a:pPr lvl="1"/>
            <a:r>
              <a:rPr lang="en-AU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dirty="0"/>
              <a:t>Came up with cryptanalysis </a:t>
            </a:r>
          </a:p>
          <a:p>
            <a:r>
              <a:rPr lang="en-AU" dirty="0"/>
              <a:t>Book </a:t>
            </a:r>
            <a:r>
              <a:rPr lang="en-AU" i="1" dirty="0"/>
              <a:t>Manuscript on Deciphering Cryptographic Messages</a:t>
            </a:r>
            <a:r>
              <a:rPr lang="en-AU" dirty="0"/>
              <a:t> in 870 AD</a:t>
            </a:r>
          </a:p>
          <a:p>
            <a:r>
              <a:rPr lang="en-AU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Cryptology is the discipline of study of cryptography and cryptanalysis.</a:t>
            </a:r>
          </a:p>
          <a:p>
            <a:r>
              <a:rPr lang="en-AU" dirty="0"/>
              <a:t>Term derived from Greek </a:t>
            </a:r>
            <a:r>
              <a:rPr lang="en-AU" dirty="0" err="1"/>
              <a:t>Kryptós</a:t>
            </a:r>
            <a:r>
              <a:rPr lang="en-AU" dirty="0"/>
              <a:t> (hidden) and </a:t>
            </a:r>
            <a:r>
              <a:rPr lang="en-AU" dirty="0" err="1"/>
              <a:t>lógos</a:t>
            </a:r>
            <a:r>
              <a:rPr lang="en-AU" dirty="0"/>
              <a:t> (word) </a:t>
            </a:r>
          </a:p>
          <a:p>
            <a:r>
              <a:rPr lang="en-AU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dirty="0"/>
              <a:t>Morse code turns characters into dots and dashes and also used other codes as abbreviations</a:t>
            </a:r>
          </a:p>
          <a:p>
            <a:pPr lvl="1"/>
            <a:r>
              <a:rPr lang="en-AU" dirty="0"/>
              <a:t>Computer codes like ASCII (American Standard Code for Information Interchange) and Unicode </a:t>
            </a:r>
          </a:p>
          <a:p>
            <a:pPr lvl="2"/>
            <a:r>
              <a:rPr lang="en-AU" dirty="0">
                <a:hlinkClick r:id="rId2"/>
              </a:rPr>
              <a:t>U+1F600</a:t>
            </a:r>
            <a:r>
              <a:rPr lang="en-AU" dirty="0"/>
              <a:t> =  </a:t>
            </a:r>
          </a:p>
          <a:p>
            <a:r>
              <a:rPr lang="en-AU" dirty="0"/>
              <a:t>Ciphers are algorithms that operate on syntax and are semantic agnostic</a:t>
            </a:r>
          </a:p>
          <a:p>
            <a:pPr lvl="1"/>
            <a:r>
              <a:rPr lang="en-AU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22" y="375209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40142</TotalTime>
  <Words>3506</Words>
  <Application>Microsoft Macintosh PowerPoint</Application>
  <PresentationFormat>Widescreen</PresentationFormat>
  <Paragraphs>453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Calibri Light</vt:lpstr>
      <vt:lpstr>Cambria Math</vt:lpstr>
      <vt:lpstr>Courier</vt:lpstr>
      <vt:lpstr>Georgia Pro Cond Light</vt:lpstr>
      <vt:lpstr>Speak Pro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180</cp:revision>
  <dcterms:created xsi:type="dcterms:W3CDTF">2020-01-13T04:26:47Z</dcterms:created>
  <dcterms:modified xsi:type="dcterms:W3CDTF">2021-04-29T05:46:13Z</dcterms:modified>
</cp:coreProperties>
</file>